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5" r:id="rId4"/>
    <p:sldId id="266" r:id="rId5"/>
    <p:sldId id="258" r:id="rId6"/>
    <p:sldId id="257" r:id="rId7"/>
    <p:sldId id="259" r:id="rId8"/>
    <p:sldId id="261" r:id="rId9"/>
    <p:sldId id="260" r:id="rId10"/>
    <p:sldId id="263" r:id="rId11"/>
    <p:sldId id="267" r:id="rId12"/>
    <p:sldId id="268" r:id="rId13"/>
  </p:sldIdLst>
  <p:sldSz cx="10799763" cy="719931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96" y="618"/>
      </p:cViewPr>
      <p:guideLst>
        <p:guide orient="horz" pos="226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14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5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38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4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58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1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03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68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06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2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FA41-73AE-4B3A-8840-661AF549C150}" type="datetimeFigureOut">
              <a:rPr lang="nb-NO" smtClean="0"/>
              <a:t>02.01.2025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FDE2-4A9C-40C5-8FA5-6082C2055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5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413518" y="2481943"/>
            <a:ext cx="829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0" b="1" smtClean="0">
                <a:solidFill>
                  <a:srgbClr val="FFC000"/>
                </a:solidFill>
                <a:latin typeface="Mugpie" panose="02000506000000020004" pitchFamily="50" charset="0"/>
              </a:rPr>
              <a:t>APPELSINER</a:t>
            </a:r>
            <a:endParaRPr lang="nb-NO" sz="8000" b="1">
              <a:solidFill>
                <a:srgbClr val="FFC000"/>
              </a:solidFill>
              <a:latin typeface="Mugpie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4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34438" y="888502"/>
            <a:ext cx="102574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solidFill>
                <a:srgbClr val="000000"/>
              </a:solidFill>
              <a:latin typeface="Inter"/>
            </a:endParaRPr>
          </a:p>
          <a:p>
            <a:endParaRPr lang="nb-NO" b="0" i="0" dirty="0" smtClean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nb-NO" sz="4400" b="0" i="0" dirty="0" smtClean="0">
                <a:solidFill>
                  <a:srgbClr val="000000"/>
                </a:solidFill>
                <a:effectLst/>
                <a:latin typeface="Inter"/>
              </a:rPr>
              <a:t>Frukten kommer fra Spania, Egypt, </a:t>
            </a:r>
            <a:br>
              <a:rPr lang="nb-NO" sz="44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400" b="0" i="0" dirty="0" smtClean="0">
                <a:solidFill>
                  <a:srgbClr val="000000"/>
                </a:solidFill>
                <a:effectLst/>
                <a:latin typeface="Inter"/>
              </a:rPr>
              <a:t>Sør-Afrika, Brasil, USA og Chile.</a:t>
            </a:r>
          </a:p>
          <a:p>
            <a:r>
              <a:rPr lang="nb-NO" b="0" i="0" dirty="0" smtClean="0">
                <a:solidFill>
                  <a:srgbClr val="000000"/>
                </a:solidFill>
                <a:effectLst/>
                <a:latin typeface="Inter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4649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491098" y="3173516"/>
            <a:ext cx="10688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4400" dirty="0" smtClean="0">
                <a:latin typeface="Arial" panose="020B0604020202020204" pitchFamily="34" charset="0"/>
              </a:rPr>
              <a:t>Appelsiner trives </a:t>
            </a:r>
            <a:r>
              <a:rPr lang="nb-NO" altLang="nb-NO" sz="4400" dirty="0">
                <a:latin typeface="Arial" panose="020B0604020202020204" pitchFamily="34" charset="0"/>
              </a:rPr>
              <a:t>best i </a:t>
            </a:r>
            <a:r>
              <a:rPr lang="nb-NO" altLang="nb-NO" sz="4400" dirty="0" smtClean="0">
                <a:latin typeface="Arial" panose="020B0604020202020204" pitchFamily="34" charset="0"/>
              </a:rPr>
              <a:t/>
            </a:r>
            <a:br>
              <a:rPr lang="nb-NO" altLang="nb-NO" sz="4400" dirty="0" smtClean="0">
                <a:latin typeface="Arial" panose="020B0604020202020204" pitchFamily="34" charset="0"/>
              </a:rPr>
            </a:br>
            <a:r>
              <a:rPr lang="nb-NO" altLang="nb-NO" sz="4400" dirty="0" smtClean="0">
                <a:latin typeface="Arial" panose="020B0604020202020204" pitchFamily="34" charset="0"/>
              </a:rPr>
              <a:t>varme</a:t>
            </a:r>
            <a:r>
              <a:rPr lang="nb-NO" altLang="nb-NO" sz="4400" dirty="0">
                <a:latin typeface="Arial" panose="020B0604020202020204" pitchFamily="34" charset="0"/>
              </a:rPr>
              <a:t>, solrike </a:t>
            </a:r>
            <a:r>
              <a:rPr lang="nb-NO" altLang="nb-NO" sz="4400" dirty="0" smtClean="0">
                <a:latin typeface="Arial" panose="020B0604020202020204" pitchFamily="34" charset="0"/>
              </a:rPr>
              <a:t>land.</a:t>
            </a:r>
            <a:endParaRPr lang="nb-NO" altLang="nb-NO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4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88" y="711563"/>
            <a:ext cx="5777774" cy="57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2495" y="990187"/>
            <a:ext cx="425589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Hvordan vokser appelsiner?</a:t>
            </a: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Appelsintrærne blomstrer først med hvite blomster.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Etter at blomstene visner, begynner små grønne frukter å vokse.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Appelsiner modnes over tid og blir til de saftige </a:t>
            </a:r>
            <a:r>
              <a:rPr kumimoji="0" lang="nb-NO" altLang="nb-NO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orange</a:t>
            </a:r>
            <a:r>
              <a: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appelsinene vi kan spise.</a:t>
            </a:r>
          </a:p>
        </p:txBody>
      </p:sp>
      <p:pic>
        <p:nvPicPr>
          <p:cNvPr id="1027" name="Picture 3" descr="Appelsin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07" y="720577"/>
            <a:ext cx="55054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8568814" y="5648632"/>
            <a:ext cx="320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by Ellen </a:t>
            </a:r>
            <a:r>
              <a:rPr lang="nb-NO" sz="1200"/>
              <a:t>Levy </a:t>
            </a:r>
            <a:r>
              <a:rPr lang="nb-NO" sz="1200" smtClean="0"/>
              <a:t>Finch, Wikipedia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68033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Citrus-sinensis-20080322.JP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69" y="140576"/>
            <a:ext cx="5189811" cy="69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tt linje 2"/>
          <p:cNvCxnSpPr/>
          <p:nvPr/>
        </p:nvCxnSpPr>
        <p:spPr>
          <a:xfrm flipH="1">
            <a:off x="1709159" y="3085032"/>
            <a:ext cx="3572142" cy="683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555477" y="2761866"/>
            <a:ext cx="258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Begynnelsen på en appelsin. 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995580" y="6142703"/>
            <a:ext cx="270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By Miwasatoshi - Own work, CC BY-SA 4.0, https://commons.wikimedia.org/w/index.php?curid=3836800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40280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Citrus sinensis0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21" y="711643"/>
            <a:ext cx="7311254" cy="54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611293" y="6268064"/>
            <a:ext cx="766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By Kurt </a:t>
            </a:r>
            <a:r>
              <a:rPr lang="en-US" sz="1200"/>
              <a:t>Stüber [1], CC BY-SA 3.0 &lt;http://creativecommons.org/licenses/by-sa/3.0/&gt;, via Wikimedia Commons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7957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71948" y="1255972"/>
            <a:ext cx="102574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>Appelsin kommer fra Kina. </a:t>
            </a:r>
            <a:b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/>
            </a:r>
            <a:b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b="0" i="0" dirty="0" smtClean="0">
                <a:solidFill>
                  <a:srgbClr val="000000"/>
                </a:solidFill>
                <a:effectLst/>
                <a:latin typeface="Inter"/>
              </a:rPr>
              <a:t/>
            </a:r>
            <a:br>
              <a:rPr lang="nb-NO" b="0" i="0" dirty="0" smtClean="0">
                <a:solidFill>
                  <a:srgbClr val="000000"/>
                </a:solidFill>
                <a:effectLst/>
                <a:latin typeface="Inter"/>
              </a:rPr>
            </a:br>
            <a:endParaRPr lang="nb-NO" b="0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69728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205099"/>
            <a:ext cx="106993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600" b="0" i="0" dirty="0" smtClean="0">
                <a:effectLst/>
                <a:latin typeface="Inter"/>
              </a:rPr>
              <a:t>På tysk heter det </a:t>
            </a:r>
            <a:r>
              <a:rPr lang="nb-NO" sz="9600" b="0" i="0" dirty="0" err="1" smtClean="0">
                <a:effectLst/>
                <a:latin typeface="Inter"/>
              </a:rPr>
              <a:t>Apfelsine</a:t>
            </a:r>
            <a:r>
              <a:rPr lang="nb-NO" sz="9600" b="0" i="0" dirty="0" smtClean="0">
                <a:effectLst/>
                <a:latin typeface="Inter"/>
              </a:rPr>
              <a:t>.</a:t>
            </a:r>
          </a:p>
          <a:p>
            <a:pPr algn="ctr"/>
            <a:r>
              <a:rPr lang="nb-NO" sz="9600" b="0" i="0" dirty="0" smtClean="0">
                <a:effectLst/>
                <a:latin typeface="Inter"/>
              </a:rPr>
              <a:t>Det betyr kinesisk eple. </a:t>
            </a:r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> </a:t>
            </a:r>
            <a:endParaRPr lang="nb-NO" sz="9600" b="0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20779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71948" y="196293"/>
            <a:ext cx="1025745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>Å dyrke appelsiner startet i Europa på</a:t>
            </a:r>
            <a:b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>1800-tallet.</a:t>
            </a:r>
          </a:p>
          <a:p>
            <a:r>
              <a:rPr lang="nb-NO" b="0" i="0" dirty="0" smtClean="0">
                <a:solidFill>
                  <a:srgbClr val="000000"/>
                </a:solidFill>
                <a:effectLst/>
                <a:latin typeface="Inter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6307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1493" y="367209"/>
            <a:ext cx="102574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  <a:t>Appelsin deles inn i to hovedgrupper: </a:t>
            </a:r>
            <a:b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  <a:t/>
            </a:r>
            <a:b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1" i="0" dirty="0" smtClean="0">
                <a:solidFill>
                  <a:srgbClr val="000000"/>
                </a:solidFill>
                <a:effectLst/>
                <a:latin typeface="Inter"/>
              </a:rPr>
              <a:t>Blonde appelsiner </a:t>
            </a:r>
            <a:br>
              <a:rPr lang="nb-NO" sz="4800" b="1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  <a:t>har gult fruktkjøtt. </a:t>
            </a:r>
            <a:b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  <a:t/>
            </a:r>
            <a:b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1" i="0" dirty="0" smtClean="0">
                <a:solidFill>
                  <a:srgbClr val="000000"/>
                </a:solidFill>
                <a:effectLst/>
                <a:latin typeface="Inter"/>
              </a:rPr>
              <a:t>Røde appelsiner </a:t>
            </a:r>
            <a:br>
              <a:rPr lang="nb-NO" sz="4800" b="1" i="0" dirty="0" smtClean="0">
                <a:solidFill>
                  <a:srgbClr val="000000"/>
                </a:solidFill>
                <a:effectLst/>
                <a:latin typeface="Inter"/>
              </a:rPr>
            </a:br>
            <a:r>
              <a:rPr lang="nb-NO" sz="4800" b="0" i="0" dirty="0" smtClean="0">
                <a:solidFill>
                  <a:srgbClr val="000000"/>
                </a:solidFill>
                <a:effectLst/>
                <a:latin typeface="Inter"/>
              </a:rPr>
              <a:t>har rødt fruktkjøtt.  </a:t>
            </a:r>
            <a:endParaRPr lang="nb-NO" sz="4800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pic>
        <p:nvPicPr>
          <p:cNvPr id="5122" name="Picture 2" descr="Vet du hvorfor appelsin ble en påsketradisjon? | Sm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74" y="1611499"/>
            <a:ext cx="3758696" cy="181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ød appelsin (26 bilder): en siciliansk hybrid med årer inni, hva er navnet  på frukten med rød fruktkjø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27410"/>
            <a:ext cx="2581156" cy="26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4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1493" y="367209"/>
            <a:ext cx="102574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6000" dirty="0" smtClean="0">
                <a:solidFill>
                  <a:srgbClr val="000000"/>
                </a:solidFill>
                <a:latin typeface="Inter"/>
              </a:rPr>
              <a:t>Appelsiner</a:t>
            </a:r>
            <a:r>
              <a:rPr lang="nb-NO" sz="6000" b="0" i="0" dirty="0" smtClean="0">
                <a:solidFill>
                  <a:srgbClr val="000000"/>
                </a:solidFill>
                <a:effectLst/>
                <a:latin typeface="Inter"/>
              </a:rPr>
              <a:t> er modne i desember til april. </a:t>
            </a:r>
            <a:r>
              <a:rPr lang="nb-NO" sz="9600" b="0" i="0" dirty="0" smtClean="0">
                <a:solidFill>
                  <a:srgbClr val="000000"/>
                </a:solidFill>
                <a:effectLst/>
                <a:latin typeface="Inter"/>
              </a:rPr>
              <a:t> </a:t>
            </a:r>
            <a:endParaRPr lang="nb-NO" sz="9600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768077" y="3691783"/>
            <a:ext cx="4632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Desember</a:t>
            </a:r>
          </a:p>
          <a:p>
            <a:r>
              <a:rPr lang="nb-NO" sz="3600" dirty="0" smtClean="0"/>
              <a:t>Januar</a:t>
            </a:r>
          </a:p>
          <a:p>
            <a:r>
              <a:rPr lang="nb-NO" sz="3600" dirty="0" smtClean="0"/>
              <a:t>Februar</a:t>
            </a:r>
          </a:p>
          <a:p>
            <a:r>
              <a:rPr lang="nb-NO" sz="3600" dirty="0" smtClean="0"/>
              <a:t>Mars</a:t>
            </a:r>
          </a:p>
          <a:p>
            <a:r>
              <a:rPr lang="nb-NO" sz="3600" dirty="0" smtClean="0"/>
              <a:t>april</a:t>
            </a:r>
            <a:endParaRPr lang="nb-NO" sz="3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5" y="2860199"/>
            <a:ext cx="2746874" cy="40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100</Words>
  <Application>Microsoft Office PowerPoint</Application>
  <PresentationFormat>Egendefinert</PresentationFormat>
  <Paragraphs>27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Inter</vt:lpstr>
      <vt:lpstr>Mugpie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Microsoft-konto</cp:lastModifiedBy>
  <cp:revision>6</cp:revision>
  <dcterms:created xsi:type="dcterms:W3CDTF">2024-10-09T23:31:55Z</dcterms:created>
  <dcterms:modified xsi:type="dcterms:W3CDTF">2025-01-02T21:00:34Z</dcterms:modified>
</cp:coreProperties>
</file>